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65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61" r:id="rId12"/>
    <p:sldId id="278" r:id="rId13"/>
    <p:sldId id="262" r:id="rId14"/>
    <p:sldId id="264" r:id="rId15"/>
    <p:sldId id="272" r:id="rId16"/>
    <p:sldId id="273" r:id="rId17"/>
    <p:sldId id="274" r:id="rId18"/>
    <p:sldId id="275" r:id="rId19"/>
    <p:sldId id="276" r:id="rId20"/>
    <p:sldId id="277" r:id="rId21"/>
    <p:sldId id="28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28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5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C82D-B5E1-49CF-A2F5-BF53D221EEC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F6C9-C9FA-4B7E-8B15-F2BDBAD1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8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A86587-B3E6-4F01-B8A2-EF57E2E2964E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80BCC4-C7C2-4C4C-88CA-C09D74F1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9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530427" cy="457073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7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05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05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40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05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17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7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232943" indent="-232943">
              <a:buAutoNum type="arabicPeriod"/>
            </a:pPr>
            <a:endParaRPr lang="en-US" dirty="0" smtClean="0"/>
          </a:p>
          <a:p>
            <a:pPr marL="232943" indent="-232943">
              <a:buAutoNum type="arabicPeriod"/>
            </a:pPr>
            <a:endParaRPr lang="en-US" dirty="0"/>
          </a:p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49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05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997787" cy="12395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51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4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6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2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71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2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0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1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BCC4-C7C2-4C4C-88CA-C09D74F138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8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4A39-DD42-4E8B-A65B-2CF1F85C3A1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D0E150-C8D3-4736-BE22-A3DBD4E6F7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4A39-DD42-4E8B-A65B-2CF1F85C3A1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150-C8D3-4736-BE22-A3DBD4E6F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4A39-DD42-4E8B-A65B-2CF1F85C3A1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150-C8D3-4736-BE22-A3DBD4E6F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4A39-DD42-4E8B-A65B-2CF1F85C3A1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150-C8D3-4736-BE22-A3DBD4E6F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4A39-DD42-4E8B-A65B-2CF1F85C3A1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150-C8D3-4736-BE22-A3DBD4E6F7D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4A39-DD42-4E8B-A65B-2CF1F85C3A1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150-C8D3-4736-BE22-A3DBD4E6F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4A39-DD42-4E8B-A65B-2CF1F85C3A1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150-C8D3-4736-BE22-A3DBD4E6F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4A39-DD42-4E8B-A65B-2CF1F85C3A1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150-C8D3-4736-BE22-A3DBD4E6F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4A39-DD42-4E8B-A65B-2CF1F85C3A1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150-C8D3-4736-BE22-A3DBD4E6F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4A39-DD42-4E8B-A65B-2CF1F85C3A1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150-C8D3-4736-BE22-A3DBD4E6F7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4A39-DD42-4E8B-A65B-2CF1F85C3A1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E150-C8D3-4736-BE22-A3DBD4E6F7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DB54A39-DD42-4E8B-A65B-2CF1F85C3A17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DD0E150-C8D3-4736-BE22-A3DBD4E6F7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Targeting the Big Three:</a:t>
            </a:r>
            <a:br>
              <a:rPr lang="en-US" dirty="0"/>
            </a:br>
            <a:r>
              <a:rPr lang="en-US" dirty="0"/>
              <a:t>A-B-C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1752601"/>
            <a:ext cx="6629400" cy="26936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Understanding the Function of Behavior: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is Communication</a:t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" y="1295400"/>
            <a:ext cx="9126952" cy="573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28600" y="1447800"/>
            <a:ext cx="7391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4164A"/>
                </a:solidFill>
                <a:effectLst/>
              </a:rPr>
              <a:t>            		 The way we communicate with others 		and with ourselves </a:t>
            </a:r>
          </a:p>
          <a:p>
            <a:pPr algn="ctr"/>
            <a:r>
              <a:rPr lang="en-U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4164A"/>
                </a:solidFill>
                <a:effectLst/>
              </a:rPr>
              <a:t>	ultimately determine the quality of our lives.</a:t>
            </a:r>
          </a:p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4164A"/>
                </a:solidFill>
              </a:rPr>
              <a:t>		Anthony Robbins</a:t>
            </a:r>
            <a:r>
              <a:rPr lang="en-U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4164A"/>
                </a:solidFill>
                <a:effectLst/>
              </a:rPr>
              <a:t>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34164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6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Behavior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of Behavior: Consequence and Punishment</a:t>
            </a:r>
          </a:p>
          <a:p>
            <a:pPr marL="114300" indent="0">
              <a:buNone/>
            </a:pPr>
            <a:r>
              <a:rPr lang="en-US" dirty="0" smtClean="0"/>
              <a:t> A video by Marcus Perez, MA </a:t>
            </a:r>
            <a:r>
              <a:rPr lang="en-US" dirty="0"/>
              <a:t>Founder and Executive </a:t>
            </a:r>
            <a:r>
              <a:rPr lang="en-US" dirty="0" smtClean="0"/>
              <a:t>        Director </a:t>
            </a:r>
            <a:r>
              <a:rPr lang="en-US" dirty="0"/>
              <a:t>of Elite Behavior Analysis, </a:t>
            </a:r>
            <a:r>
              <a:rPr lang="en-US" dirty="0" smtClean="0"/>
              <a:t>LLC 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4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5943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5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0" indent="-320040">
              <a:spcBef>
                <a:spcPts val="700"/>
              </a:spcBef>
              <a:buClr>
                <a:srgbClr val="B0CCB0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prstClr val="black"/>
                </a:solidFill>
                <a:latin typeface="Tw Cen MT"/>
              </a:rPr>
              <a:t>I possess tremendous power to make </a:t>
            </a:r>
          </a:p>
          <a:p>
            <a:pPr marL="0" lvl="0" indent="0">
              <a:spcBef>
                <a:spcPts val="700"/>
              </a:spcBef>
              <a:buClr>
                <a:srgbClr val="B0CCB0"/>
              </a:buClr>
              <a:buSzPct val="60000"/>
              <a:buNone/>
            </a:pPr>
            <a:r>
              <a:rPr lang="en-US" sz="2900" dirty="0">
                <a:solidFill>
                  <a:prstClr val="black"/>
                </a:solidFill>
                <a:latin typeface="Tw Cen MT"/>
              </a:rPr>
              <a:t>_______________   life miserable or joyous.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09" y="3352800"/>
            <a:ext cx="2830404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3270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w Cen MT"/>
              </a:rPr>
              <a:t>I can be a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w Cen MT"/>
              </a:rPr>
              <a:t>tool of torture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w Cen MT"/>
              </a:rPr>
              <a:t>Or an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w Cen MT"/>
              </a:rPr>
              <a:t>Instrument of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w Cen MT"/>
              </a:rPr>
              <a:t>Inspiration.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06886" y="34290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w Cen MT"/>
              </a:rPr>
              <a:t>I can humiliate or humor, hurt or heal.</a:t>
            </a:r>
          </a:p>
        </p:txBody>
      </p:sp>
    </p:spTree>
    <p:extLst>
      <p:ext uri="{BB962C8B-B14F-4D97-AF65-F5344CB8AC3E}">
        <p14:creationId xmlns:p14="http://schemas.microsoft.com/office/powerpoint/2010/main" val="1947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</a:t>
            </a:r>
            <a:r>
              <a:rPr lang="en-US" dirty="0"/>
              <a:t>B</a:t>
            </a:r>
            <a:r>
              <a:rPr lang="en-US" dirty="0" smtClean="0"/>
              <a:t>ehavioral Assessments: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systematic process used to determine the function a student’s behavior is serving and involves examining the relationship between a student’s behavior and the environment in which it occurs.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s://mypuzzlingpiece.files.wordpress.com/2014/07/behavior-is-communica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6705600" cy="2588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3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A-B-C 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latin typeface="Georgia"/>
              </a:rPr>
              <a:t>Changing </a:t>
            </a:r>
            <a:r>
              <a:rPr lang="en-US" sz="3200" i="1" dirty="0" smtClean="0">
                <a:latin typeface="Georgia"/>
              </a:rPr>
              <a:t>behavior </a:t>
            </a:r>
            <a:r>
              <a:rPr lang="en-US" sz="3200" i="1" dirty="0">
                <a:latin typeface="Georgia"/>
              </a:rPr>
              <a:t>through good design, </a:t>
            </a:r>
            <a:endParaRPr lang="en-US" sz="3200" i="1" dirty="0" smtClean="0">
              <a:latin typeface="Georgia"/>
            </a:endParaRPr>
          </a:p>
          <a:p>
            <a:pPr marL="114300" indent="0">
              <a:buNone/>
            </a:pPr>
            <a:r>
              <a:rPr lang="en-US" sz="3200" i="1" dirty="0" smtClean="0">
                <a:latin typeface="Georgia"/>
              </a:rPr>
              <a:t>                       one </a:t>
            </a:r>
            <a:r>
              <a:rPr lang="en-US" sz="3200" i="1" dirty="0">
                <a:latin typeface="Georgia"/>
              </a:rPr>
              <a:t>step at a time.</a:t>
            </a:r>
            <a:endParaRPr lang="en-US" sz="3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6" y="2971800"/>
            <a:ext cx="4906062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1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6FC6">
                    <a:lumMod val="75000"/>
                  </a:srgbClr>
                </a:solidFill>
              </a:rPr>
              <a:t>A= antecedent (Triggers)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What happens before the behavior?</a:t>
            </a:r>
          </a:p>
          <a:p>
            <a:pPr lvl="1"/>
            <a:r>
              <a:rPr lang="en-US" dirty="0" smtClean="0"/>
              <a:t>Possible Triggers: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Told to begin / end a task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Told “No”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No preferred staff giving direction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Transition between teacher lead tasks to independent tasks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Teacher attention to a peer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Peer comment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Rushed routine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Environmental conditions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333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A= antecedent (Triggers)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25146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</a:rPr>
              <a:t>Setting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</a:rPr>
              <a:t>Event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</a:rPr>
              <a:t>Person</a:t>
            </a:r>
            <a:endParaRPr lang="en-US" sz="6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B= Behavior (Target Behavior)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What is happening now?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Swearing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Yelling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Crying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Smirking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Pokes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Hits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Bites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Making fun of a peer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Out of assigned area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48510"/>
            <a:ext cx="3867150" cy="290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6FC6">
                    <a:lumMod val="75000"/>
                  </a:srgbClr>
                </a:solidFill>
              </a:rPr>
              <a:t>B= Behavior (Target Behavior)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94000" cy="47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9114" y="2590800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dirty="0" smtClean="0">
                <a:solidFill>
                  <a:schemeClr val="bg1"/>
                </a:solidFill>
              </a:rPr>
              <a:t>Be Specific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dirty="0" smtClean="0">
                <a:solidFill>
                  <a:schemeClr val="bg1"/>
                </a:solidFill>
              </a:rPr>
              <a:t>Be Detailed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dirty="0" smtClean="0">
                <a:solidFill>
                  <a:schemeClr val="bg1"/>
                </a:solidFill>
              </a:rPr>
              <a:t>Be Objective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C= Consequence (Response)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1"/>
            <a:ext cx="8229600" cy="533400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55436"/>
              </p:ext>
            </p:extLst>
          </p:nvPr>
        </p:nvGraphicFramePr>
        <p:xfrm>
          <a:off x="457200" y="2438400"/>
          <a:ext cx="762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behavior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 it happen again?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Making fun of peer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Peer laughter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Making fun of peer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Loosing 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752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What happens after behavior occurs?</a:t>
            </a:r>
            <a:endParaRPr lang="en-US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9999"/>
            <a:ext cx="4068536" cy="271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7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MOMENT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572396" cy="34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30" y="1817914"/>
            <a:ext cx="869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 upon what we do and why we do it when interacting with others?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096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 upon what we do and why we do it as professionals?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7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BASED INTERVENTION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INTEREVENTION IS FOCUSED ON PREVENTION</a:t>
            </a:r>
          </a:p>
          <a:p>
            <a:pPr lvl="1"/>
            <a:r>
              <a:rPr lang="en-US" dirty="0" smtClean="0"/>
              <a:t>Positive Behavioral Support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35086"/>
            <a:ext cx="384681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0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www.cea.fedcap.org</a:t>
            </a:r>
            <a:endParaRPr lang="en-US" cap="none" dirty="0"/>
          </a:p>
        </p:txBody>
      </p:sp>
      <p:pic>
        <p:nvPicPr>
          <p:cNvPr id="4098" name="Picture 2" descr="C:\Users\JDelAngelo\AppData\Local\Microsoft\Windows\Temporary Internet Files\Content.Outlook\KVJ0HLIA\ncisi_fedcap_lo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67615" cy="42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66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678926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2886" y="18288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It’s all fun and games…..until someone finds out about the function of your behavior….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47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 smtClean="0"/>
              <a:t>Any action that:</a:t>
            </a:r>
          </a:p>
          <a:p>
            <a:r>
              <a:rPr lang="en-US" dirty="0" smtClean="0"/>
              <a:t>Can be seen or heard</a:t>
            </a:r>
          </a:p>
          <a:p>
            <a:r>
              <a:rPr lang="en-US" dirty="0" smtClean="0"/>
              <a:t>Is observable</a:t>
            </a:r>
          </a:p>
          <a:p>
            <a:r>
              <a:rPr lang="en-US" dirty="0" smtClean="0"/>
              <a:t>Is measurable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86" y="1828800"/>
            <a:ext cx="3282226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behavior serves a Purpose: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Behavior serves one of four functions (purposes):</a:t>
            </a:r>
          </a:p>
          <a:p>
            <a:r>
              <a:rPr lang="en-US" dirty="0" smtClean="0"/>
              <a:t>To seek attention</a:t>
            </a:r>
          </a:p>
          <a:p>
            <a:r>
              <a:rPr lang="en-US" dirty="0" smtClean="0"/>
              <a:t>To gain access to tangible items or participate in an engaging activity</a:t>
            </a:r>
          </a:p>
          <a:p>
            <a:r>
              <a:rPr lang="en-US" dirty="0" smtClean="0"/>
              <a:t>To escape or avoid an activity, situation or person</a:t>
            </a:r>
          </a:p>
          <a:p>
            <a:r>
              <a:rPr lang="en-US" dirty="0" smtClean="0"/>
              <a:t>For self- stimulation/sensory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behavior serves a Purpose: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seek attention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3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6FC6">
                    <a:lumMod val="75000"/>
                  </a:srgbClr>
                </a:solidFill>
              </a:rPr>
              <a:t>All behavior serves a Purpose: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6FC6"/>
              </a:buClr>
            </a:pPr>
            <a:r>
              <a:rPr lang="en-US" dirty="0">
                <a:solidFill>
                  <a:srgbClr val="04617B"/>
                </a:solidFill>
              </a:rPr>
              <a:t>To gain access to tangible items or participate in an </a:t>
            </a:r>
            <a:r>
              <a:rPr lang="en-US" dirty="0" smtClean="0">
                <a:solidFill>
                  <a:srgbClr val="04617B"/>
                </a:solidFill>
              </a:rPr>
              <a:t>engaging activity</a:t>
            </a:r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33272"/>
            <a:ext cx="3150326" cy="361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9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6FC6">
                    <a:lumMod val="75000"/>
                  </a:srgbClr>
                </a:solidFill>
              </a:rPr>
              <a:t>All behavior serves a Purpose: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escape or avoid an activity, situation or person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14" y="2743200"/>
            <a:ext cx="5715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2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6FC6">
                    <a:lumMod val="75000"/>
                  </a:srgbClr>
                </a:solidFill>
              </a:rPr>
              <a:t>All behavior serves a Purpose: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self- stimulation/sensory </a:t>
            </a:r>
            <a:r>
              <a:rPr lang="en-US" dirty="0" smtClean="0"/>
              <a:t>purposes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45156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510</TotalTime>
  <Words>448</Words>
  <Application>Microsoft Office PowerPoint</Application>
  <PresentationFormat>On-screen Show (4:3)</PresentationFormat>
  <Paragraphs>151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  Understanding the Function of Behavior:</vt:lpstr>
      <vt:lpstr>Take A MOMENT</vt:lpstr>
      <vt:lpstr>PowerPoint Presentation</vt:lpstr>
      <vt:lpstr>Behavior is:</vt:lpstr>
      <vt:lpstr>All behavior serves a Purpose:</vt:lpstr>
      <vt:lpstr>All behavior serves a Purpose:</vt:lpstr>
      <vt:lpstr>All behavior serves a Purpose:</vt:lpstr>
      <vt:lpstr>All behavior serves a Purpose:</vt:lpstr>
      <vt:lpstr>All behavior serves a Purpose:</vt:lpstr>
      <vt:lpstr>Behavior is Communication </vt:lpstr>
      <vt:lpstr>Functions of Behavior </vt:lpstr>
      <vt:lpstr>Take a Moment</vt:lpstr>
      <vt:lpstr>Functional Behavioral Assessments:</vt:lpstr>
      <vt:lpstr>A-B-C  Model</vt:lpstr>
      <vt:lpstr>A= antecedent (Triggers)</vt:lpstr>
      <vt:lpstr>A= antecedent (Triggers)</vt:lpstr>
      <vt:lpstr>B= Behavior (Target Behavior)</vt:lpstr>
      <vt:lpstr>B= Behavior (Target Behavior)</vt:lpstr>
      <vt:lpstr> C= Consequence (Response) </vt:lpstr>
      <vt:lpstr>FUNCTION BASED INTERVENTION STRATEGY</vt:lpstr>
      <vt:lpstr>www.cea.fedcap.org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Function of Behavior: Targeting the Big Three: A-B-C</dc:title>
  <dc:creator>Joanne DelAngelo</dc:creator>
  <cp:lastModifiedBy>Jillian Grossguth</cp:lastModifiedBy>
  <cp:revision>61</cp:revision>
  <dcterms:created xsi:type="dcterms:W3CDTF">2015-06-08T14:14:04Z</dcterms:created>
  <dcterms:modified xsi:type="dcterms:W3CDTF">2015-06-10T14:36:07Z</dcterms:modified>
</cp:coreProperties>
</file>